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276D00D3-7735-4BBF-844E-55A02C916F5D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13238C70-A990-4286-82C1-85E990019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51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00D3-7735-4BBF-844E-55A02C916F5D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8C70-A990-4286-82C1-85E990019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74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00D3-7735-4BBF-844E-55A02C916F5D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8C70-A990-4286-82C1-85E990019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61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00D3-7735-4BBF-844E-55A02C916F5D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8C70-A990-4286-82C1-85E990019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28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00D3-7735-4BBF-844E-55A02C916F5D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8C70-A990-4286-82C1-85E990019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374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00D3-7735-4BBF-844E-55A02C916F5D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8C70-A990-4286-82C1-85E990019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84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00D3-7735-4BBF-844E-55A02C916F5D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8C70-A990-4286-82C1-85E990019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211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00D3-7735-4BBF-844E-55A02C916F5D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8C70-A990-4286-82C1-85E990019A8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2015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00D3-7735-4BBF-844E-55A02C916F5D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8C70-A990-4286-82C1-85E990019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0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00D3-7735-4BBF-844E-55A02C916F5D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8C70-A990-4286-82C1-85E990019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6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00D3-7735-4BBF-844E-55A02C916F5D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8C70-A990-4286-82C1-85E990019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511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00D3-7735-4BBF-844E-55A02C916F5D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8C70-A990-4286-82C1-85E990019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35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00D3-7735-4BBF-844E-55A02C916F5D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8C70-A990-4286-82C1-85E990019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6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00D3-7735-4BBF-844E-55A02C916F5D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8C70-A990-4286-82C1-85E990019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144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00D3-7735-4BBF-844E-55A02C916F5D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8C70-A990-4286-82C1-85E990019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27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00D3-7735-4BBF-844E-55A02C916F5D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8C70-A990-4286-82C1-85E990019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7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00D3-7735-4BBF-844E-55A02C916F5D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8C70-A990-4286-82C1-85E990019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76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76D00D3-7735-4BBF-844E-55A02C916F5D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3238C70-A990-4286-82C1-85E990019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6414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Chemistry!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Lab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004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  <p:sndAc>
          <p:stSnd>
            <p:snd r:embed="rId2" name="applause.wav"/>
          </p:stSnd>
        </p:sndAc>
      </p:transition>
    </mc:Choice>
    <mc:Fallback>
      <p:transition spd="med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137" y="288324"/>
            <a:ext cx="10131425" cy="1456267"/>
          </a:xfrm>
        </p:spPr>
        <p:txBody>
          <a:bodyPr/>
          <a:lstStyle/>
          <a:p>
            <a:r>
              <a:rPr lang="en-US" dirty="0" smtClean="0"/>
              <a:t>Lab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7137" y="1483039"/>
            <a:ext cx="10131425" cy="3649133"/>
          </a:xfrm>
        </p:spPr>
        <p:txBody>
          <a:bodyPr/>
          <a:lstStyle/>
          <a:p>
            <a:r>
              <a:rPr lang="en-US" dirty="0" smtClean="0"/>
              <a:t>Locate the fire extinguisher and the safety shower.</a:t>
            </a:r>
          </a:p>
          <a:p>
            <a:r>
              <a:rPr lang="en-US" dirty="0" smtClean="0"/>
              <a:t>Always ask before touching any chemical.</a:t>
            </a:r>
          </a:p>
          <a:p>
            <a:r>
              <a:rPr lang="en-US" dirty="0" smtClean="0"/>
              <a:t>Keep hair back when using the Bunsen Burner.</a:t>
            </a:r>
          </a:p>
          <a:p>
            <a:r>
              <a:rPr lang="en-US" dirty="0" smtClean="0"/>
              <a:t>Report any spills or glass breakage immediately!</a:t>
            </a:r>
          </a:p>
          <a:p>
            <a:r>
              <a:rPr lang="en-US" dirty="0" smtClean="0"/>
              <a:t>Wear gloves and safety glasses when using chemicals.</a:t>
            </a:r>
          </a:p>
          <a:p>
            <a:r>
              <a:rPr lang="en-US" dirty="0" smtClean="0"/>
              <a:t>No horseplay, eating, or drinking in the lab!</a:t>
            </a:r>
          </a:p>
          <a:p>
            <a:r>
              <a:rPr lang="en-US" dirty="0" smtClean="0"/>
              <a:t>Be careful when moving around the lab.</a:t>
            </a:r>
          </a:p>
          <a:p>
            <a:r>
              <a:rPr lang="en-US" dirty="0" smtClean="0"/>
              <a:t>Do not squirt each other with the wash bottles.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76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explode.wav"/>
          </p:stSnd>
        </p:sndAc>
      </p:transition>
    </mc:Choice>
    <mc:Fallback>
      <p:transition spd="slow">
        <p:fade/>
        <p:sndAc>
          <p:stSnd>
            <p:snd r:embed="rId2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2752" y="345990"/>
            <a:ext cx="10131425" cy="1456267"/>
          </a:xfrm>
        </p:spPr>
        <p:txBody>
          <a:bodyPr/>
          <a:lstStyle/>
          <a:p>
            <a:r>
              <a:rPr lang="en-US" dirty="0" smtClean="0"/>
              <a:t>Glassware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2752" y="1688986"/>
            <a:ext cx="10131425" cy="3649133"/>
          </a:xfrm>
        </p:spPr>
        <p:txBody>
          <a:bodyPr/>
          <a:lstStyle/>
          <a:p>
            <a:r>
              <a:rPr lang="en-US" dirty="0" smtClean="0"/>
              <a:t>Flask – used for stirring solutions </a:t>
            </a:r>
          </a:p>
          <a:p>
            <a:r>
              <a:rPr lang="en-US" dirty="0" smtClean="0"/>
              <a:t>Volumetric flask – used to make standardized solutions</a:t>
            </a:r>
          </a:p>
          <a:p>
            <a:r>
              <a:rPr lang="en-US" dirty="0" smtClean="0"/>
              <a:t>Beaker – used to transfer liquids from the stock bottle to another piece of glassware</a:t>
            </a:r>
          </a:p>
          <a:p>
            <a:r>
              <a:rPr lang="en-US" dirty="0" smtClean="0"/>
              <a:t>Graduated cylinder – used for measuring a specific amount of a liquid</a:t>
            </a:r>
          </a:p>
          <a:p>
            <a:r>
              <a:rPr lang="en-US" dirty="0" smtClean="0"/>
              <a:t>Boiling flask – used for boiling a liquid for distillation</a:t>
            </a:r>
          </a:p>
          <a:p>
            <a:r>
              <a:rPr lang="en-US" dirty="0" smtClean="0"/>
              <a:t>Pipette – used for measuring small amounts of a liquid</a:t>
            </a:r>
          </a:p>
          <a:p>
            <a:r>
              <a:rPr lang="en-US" dirty="0" smtClean="0"/>
              <a:t>Condenser or condensation tube – used for collecting vapor and returning it to a liquid</a:t>
            </a:r>
          </a:p>
          <a:p>
            <a:r>
              <a:rPr lang="en-US" dirty="0" err="1" smtClean="0"/>
              <a:t>Buret</a:t>
            </a:r>
            <a:r>
              <a:rPr lang="en-US" dirty="0" smtClean="0"/>
              <a:t> – used for titrations to measure the amount of a liquid needed to make a neutral solution.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7846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9628" y="685800"/>
            <a:ext cx="10131425" cy="1456267"/>
          </a:xfrm>
        </p:spPr>
        <p:txBody>
          <a:bodyPr/>
          <a:lstStyle/>
          <a:p>
            <a:r>
              <a:rPr lang="en-US" dirty="0" smtClean="0"/>
              <a:t>Measuring instruments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9627" y="1285332"/>
            <a:ext cx="10131425" cy="3649133"/>
          </a:xfrm>
        </p:spPr>
        <p:txBody>
          <a:bodyPr/>
          <a:lstStyle/>
          <a:p>
            <a:r>
              <a:rPr lang="en-US" dirty="0" smtClean="0"/>
              <a:t>Triple beam balance – used for measuring the mass in grams of a substance</a:t>
            </a:r>
          </a:p>
          <a:p>
            <a:r>
              <a:rPr lang="en-US" dirty="0" smtClean="0"/>
              <a:t>Analytical balance – digital scale that can measure in grams or pounds</a:t>
            </a:r>
          </a:p>
          <a:p>
            <a:r>
              <a:rPr lang="en-US" dirty="0" smtClean="0"/>
              <a:t>Meter stick – used for measuring distance in millimeters, centimeters, decimeters, or meters.</a:t>
            </a:r>
          </a:p>
          <a:p>
            <a:r>
              <a:rPr lang="en-US" dirty="0" smtClean="0"/>
              <a:t>Graduated cylinder / pipette – used for measuring amounts of a liquid in milliliters, centiliters, deciliters, or liters.</a:t>
            </a:r>
          </a:p>
          <a:p>
            <a:r>
              <a:rPr lang="en-US" dirty="0" err="1" smtClean="0"/>
              <a:t>Buret</a:t>
            </a:r>
            <a:r>
              <a:rPr lang="en-US" dirty="0" smtClean="0"/>
              <a:t> – used for measuring amounts of a liquid when performing titrations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744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  <p:sndAc>
          <p:stSnd>
            <p:snd r:embed="rId2" name="push.wav"/>
          </p:stSnd>
        </p:sndAc>
      </p:transition>
    </mc:Choice>
    <mc:Fallback>
      <p:transition spd="slow">
        <p:blinds dir="vert"/>
        <p:sndAc>
          <p:stSnd>
            <p:snd r:embed="rId2" name="pu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462" y="1973483"/>
            <a:ext cx="1677979" cy="22652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0821" y="2001928"/>
            <a:ext cx="2835103" cy="28351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220" y="1973483"/>
            <a:ext cx="2645822" cy="32180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98" y="1973483"/>
            <a:ext cx="2449985" cy="335614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371725" y="652503"/>
            <a:ext cx="73497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Draw some GLASSWARE!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1449" y="5601730"/>
            <a:ext cx="176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Volumetric Flask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78741" y="4306892"/>
            <a:ext cx="1605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Beaker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89020" y="5329627"/>
            <a:ext cx="2524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Graduated Cylinders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893329" y="4893794"/>
            <a:ext cx="2835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Erlenmeyer Flasks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235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  <p:sndAc>
          <p:stSnd>
            <p:snd r:embed="rId2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TC103457452[[fn=Celestial]]</Template>
  <TotalTime>65</TotalTime>
  <Words>265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Celestial</vt:lpstr>
      <vt:lpstr>Welcome to Chemistry!</vt:lpstr>
      <vt:lpstr>Lab safety</vt:lpstr>
      <vt:lpstr>Glassware</vt:lpstr>
      <vt:lpstr>Measuring instruments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Chemistry!</dc:title>
  <dc:creator>Christy Rougeau</dc:creator>
  <cp:lastModifiedBy>Christy Rougeau</cp:lastModifiedBy>
  <cp:revision>10</cp:revision>
  <dcterms:created xsi:type="dcterms:W3CDTF">2014-08-10T17:28:57Z</dcterms:created>
  <dcterms:modified xsi:type="dcterms:W3CDTF">2014-08-14T02:50:08Z</dcterms:modified>
</cp:coreProperties>
</file>